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306" r:id="rId2"/>
    <p:sldId id="303" r:id="rId3"/>
    <p:sldId id="257" r:id="rId4"/>
    <p:sldId id="293" r:id="rId5"/>
    <p:sldId id="290" r:id="rId6"/>
    <p:sldId id="265" r:id="rId7"/>
    <p:sldId id="305" r:id="rId8"/>
    <p:sldId id="289" r:id="rId9"/>
    <p:sldId id="263" r:id="rId10"/>
    <p:sldId id="266" r:id="rId11"/>
    <p:sldId id="304" r:id="rId12"/>
    <p:sldId id="267" r:id="rId13"/>
    <p:sldId id="270" r:id="rId14"/>
    <p:sldId id="268" r:id="rId15"/>
    <p:sldId id="272" r:id="rId16"/>
    <p:sldId id="275" r:id="rId17"/>
    <p:sldId id="273" r:id="rId18"/>
    <p:sldId id="277" r:id="rId19"/>
    <p:sldId id="278" r:id="rId20"/>
    <p:sldId id="292" r:id="rId21"/>
    <p:sldId id="286" r:id="rId22"/>
    <p:sldId id="285" r:id="rId23"/>
    <p:sldId id="301" r:id="rId24"/>
    <p:sldId id="281" r:id="rId25"/>
    <p:sldId id="287" r:id="rId26"/>
    <p:sldId id="288"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30.11.22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26</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30.11.22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30.11.22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30.11.22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30.11.22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30.11.22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30.11.22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30.11.22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30.11.22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30.11.22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30.11.22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30.11.22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30.11.22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10</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11</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12</a:t>
            </a:fld>
            <a:endParaRPr lang="en-DE"/>
          </a:p>
        </p:txBody>
      </p:sp>
    </p:spTree>
    <p:extLst>
      <p:ext uri="{BB962C8B-B14F-4D97-AF65-F5344CB8AC3E}">
        <p14:creationId xmlns:p14="http://schemas.microsoft.com/office/powerpoint/2010/main" val="198697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13</a:t>
            </a:fld>
            <a:endParaRPr lang="en-DE"/>
          </a:p>
        </p:txBody>
      </p:sp>
    </p:spTree>
    <p:extLst>
      <p:ext uri="{BB962C8B-B14F-4D97-AF65-F5344CB8AC3E}">
        <p14:creationId xmlns:p14="http://schemas.microsoft.com/office/powerpoint/2010/main" val="95720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3355430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15</a:t>
            </a:fld>
            <a:endParaRPr lang="en-DE"/>
          </a:p>
        </p:txBody>
      </p:sp>
    </p:spTree>
    <p:extLst>
      <p:ext uri="{BB962C8B-B14F-4D97-AF65-F5344CB8AC3E}">
        <p14:creationId xmlns:p14="http://schemas.microsoft.com/office/powerpoint/2010/main" val="208822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16</a:t>
            </a:fld>
            <a:endParaRPr lang="en-DE"/>
          </a:p>
        </p:txBody>
      </p:sp>
    </p:spTree>
    <p:extLst>
      <p:ext uri="{BB962C8B-B14F-4D97-AF65-F5344CB8AC3E}">
        <p14:creationId xmlns:p14="http://schemas.microsoft.com/office/powerpoint/2010/main" val="220093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2464772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2490344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2946725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367264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705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143606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8875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23</a:t>
            </a:fld>
            <a:endParaRPr lang="en-DE"/>
          </a:p>
        </p:txBody>
      </p:sp>
    </p:spTree>
    <p:extLst>
      <p:ext uri="{BB962C8B-B14F-4D97-AF65-F5344CB8AC3E}">
        <p14:creationId xmlns:p14="http://schemas.microsoft.com/office/powerpoint/2010/main" val="2687523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24</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133074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35381" y="253245"/>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11534" y="1715562"/>
            <a:ext cx="4914894" cy="4755928"/>
          </a:xfrm>
        </p:spPr>
        <p:txBody>
          <a:bodyPr>
            <a:noAutofit/>
          </a:bodyPr>
          <a:lstStyle/>
          <a:p>
            <a:pPr marL="0" indent="0">
              <a:buNone/>
            </a:pPr>
            <a:r>
              <a:rPr lang="en-DE" sz="2200" dirty="0">
                <a:solidFill>
                  <a:schemeClr val="tx1">
                    <a:lumMod val="85000"/>
                    <a:lumOff val="15000"/>
                  </a:schemeClr>
                </a:solidFill>
              </a:rPr>
              <a:t>emergent capabilities of complex systems almost impossible to foresee</a:t>
            </a: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mini e</a:t>
            </a:r>
            <a:r>
              <a:rPr lang="en-DE" sz="2200" dirty="0">
                <a:solidFill>
                  <a:schemeClr val="tx1">
                    <a:lumMod val="85000"/>
                    <a:lumOff val="15000"/>
                  </a:schemeClr>
                </a:solidFill>
              </a:rPr>
              <a:t>xamples in contemporary ML:</a:t>
            </a:r>
          </a:p>
          <a:p>
            <a:r>
              <a:rPr lang="en-DE" sz="2200" dirty="0">
                <a:solidFill>
                  <a:schemeClr val="tx1">
                    <a:lumMod val="85000"/>
                    <a:lumOff val="15000"/>
                  </a:schemeClr>
                </a:solidFill>
                <a:hlinkClick r:id="rId4"/>
              </a:rPr>
              <a:t>large language models</a:t>
            </a:r>
            <a:endParaRPr lang="en-DE" sz="2200" dirty="0">
              <a:solidFill>
                <a:schemeClr val="tx1">
                  <a:lumMod val="85000"/>
                  <a:lumOff val="15000"/>
                </a:schemeClr>
              </a:solidFill>
            </a:endParaRPr>
          </a:p>
          <a:p>
            <a:r>
              <a:rPr lang="en-DE" sz="2200" dirty="0">
                <a:solidFill>
                  <a:schemeClr val="tx1">
                    <a:lumMod val="85000"/>
                    <a:lumOff val="15000"/>
                  </a:schemeClr>
                </a:solidFill>
                <a:hlinkClick r:id="rId5"/>
              </a:rPr>
              <a:t>multi-agent reinforcement learning</a:t>
            </a:r>
            <a:endParaRPr lang="en-DE" sz="2200" dirty="0">
              <a:solidFill>
                <a:schemeClr val="tx1">
                  <a:lumMod val="85000"/>
                  <a:lumOff val="15000"/>
                </a:schemeClr>
              </a:solidFill>
            </a:endParaRP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one idea: </a:t>
            </a:r>
            <a:r>
              <a:rPr lang="en-DE" sz="2200" dirty="0">
                <a:solidFill>
                  <a:schemeClr val="tx1">
                    <a:lumMod val="85000"/>
                    <a:lumOff val="15000"/>
                  </a:schemeClr>
                </a:solidFill>
                <a:hlinkClick r:id="rId6"/>
              </a:rPr>
              <a:t>reward is enough</a:t>
            </a:r>
            <a:endParaRPr lang="en-DE" sz="2200" dirty="0">
              <a:solidFill>
                <a:schemeClr val="tx1">
                  <a:lumMod val="85000"/>
                  <a:lumOff val="15000"/>
                </a:schemeClr>
              </a:solidFill>
            </a:endParaRPr>
          </a:p>
          <a:p>
            <a:pPr marL="0" indent="0">
              <a:buNone/>
            </a:pPr>
            <a:endParaRPr lang="en-DE" sz="2200" dirty="0">
              <a:solidFill>
                <a:schemeClr val="tx1">
                  <a:lumMod val="85000"/>
                  <a:lumOff val="15000"/>
                </a:schemeClr>
              </a:solidFill>
            </a:endParaRPr>
          </a:p>
          <a:p>
            <a:pPr marL="0" indent="0">
              <a:buNone/>
            </a:pPr>
            <a:r>
              <a:rPr lang="en-GB" sz="2200" dirty="0">
                <a:solidFill>
                  <a:schemeClr val="tx1">
                    <a:lumMod val="85000"/>
                    <a:lumOff val="15000"/>
                  </a:schemeClr>
                </a:solidFill>
              </a:rPr>
              <a:t>p</a:t>
            </a:r>
            <a:r>
              <a:rPr lang="en-DE" sz="22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26</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a:p>
            <a:pPr marL="0" indent="0">
              <a:buNone/>
            </a:pPr>
            <a:endParaRPr lang="en-GB" dirty="0"/>
          </a:p>
          <a:p>
            <a:r>
              <a:rPr lang="en-GB" dirty="0"/>
              <a:t>g</a:t>
            </a:r>
            <a:r>
              <a:rPr lang="en-DE" dirty="0"/>
              <a:t>enerative-discriminative pair of algorithms: </a:t>
            </a:r>
            <a:r>
              <a:rPr lang="en-GB" dirty="0" err="1"/>
              <a:t>Naï</a:t>
            </a:r>
            <a:r>
              <a:rPr lang="en-DE" dirty="0"/>
              <a:t>ve Bayes and Logistic Regression</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133256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105665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86551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16210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7</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8</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2738889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316</Words>
  <Application>Microsoft Macintosh PowerPoint</Application>
  <PresentationFormat>Widescreen</PresentationFormat>
  <Paragraphs>86</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-apple-system</vt:lpstr>
      <vt:lpstr>Arial</vt:lpstr>
      <vt:lpstr>Calibri</vt:lpstr>
      <vt:lpstr>Calibri Light</vt:lpstr>
      <vt:lpstr>Office Theme</vt:lpstr>
      <vt:lpstr>Generative Models Discriminative vs Generative</vt:lpstr>
      <vt:lpstr>Naïve Bayes</vt:lpstr>
      <vt:lpstr>Generative vs Discriminative</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38</cp:revision>
  <dcterms:created xsi:type="dcterms:W3CDTF">2022-07-19T12:00:00Z</dcterms:created>
  <dcterms:modified xsi:type="dcterms:W3CDTF">2022-11-30T20:22:16Z</dcterms:modified>
</cp:coreProperties>
</file>